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176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D854F-6131-45B7-A937-7FDB0D2C59AE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52217-C50F-495E-A776-970EAD746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*дети-инвалиды;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лицам с нарушениями слуха;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лицам с нарушениями зрения: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лицам с нарушениями опорно-двигательного аппарата;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липам с нарушениями речи; лицам с нарушениями интеллекта; лицам с расстройствами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аутистического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спектра; лицам со сложными дефектами.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52217-C50F-495E-A776-970EAD746B8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F210759-7E09-4CA5-9BFB-8A357E4B15F8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2740815-B111-4A1B-AFDA-B29C8E4A2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285861"/>
            <a:ext cx="8572560" cy="2214577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Bookman Old Style" pitchFamily="18" charset="0"/>
              </a:rPr>
              <a:t>Порядок разработки адаптированных образовательных программ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dirty="0" smtClean="0">
                <a:latin typeface="Bookman Old Style" pitchFamily="18" charset="0"/>
              </a:rPr>
              <a:t>Семинар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200" b="1" dirty="0" smtClean="0">
                <a:latin typeface="Bookman Old Style" pitchFamily="18" charset="0"/>
              </a:rPr>
              <a:t>При реализация АОП необходимо создавать условия:</a:t>
            </a:r>
            <a:br>
              <a:rPr lang="ru-RU" sz="3200" b="1" dirty="0" smtClean="0">
                <a:latin typeface="Bookman Old Style" pitchFamily="18" charset="0"/>
              </a:rPr>
            </a:br>
            <a:endParaRPr lang="ru-RU" sz="3200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i="1" u="sng" dirty="0" smtClean="0"/>
              <a:t>учет особенностей ребенка,</a:t>
            </a:r>
            <a:r>
              <a:rPr lang="ru-RU" dirty="0" smtClean="0"/>
              <a:t> индивидуальный педагогический подход, проявляющийся в особой организации коррекционно-педагогического процесса, в применении специальных методов и средств обучения, компенсации и коррекции нарушений развития (информационно-методических, технических);</a:t>
            </a:r>
          </a:p>
          <a:p>
            <a:pPr algn="just"/>
            <a:r>
              <a:rPr lang="ru-RU" dirty="0" smtClean="0"/>
              <a:t>реализация коррекционно-педагогического процесса педагогами и педагогами-психологами соответствующей квалификации, его психологическое сопровождение специальными психологами;</a:t>
            </a:r>
          </a:p>
          <a:p>
            <a:pPr algn="just"/>
            <a:r>
              <a:rPr lang="ru-RU" i="1" u="sng" dirty="0" smtClean="0"/>
              <a:t>предоставление обучающемуся с ОВЗ медицинской, психолого- педагогической и социальной помощи</a:t>
            </a:r>
            <a:r>
              <a:rPr lang="ru-RU" dirty="0" smtClean="0"/>
              <a:t>;</a:t>
            </a:r>
          </a:p>
          <a:p>
            <a:pPr algn="just"/>
            <a:r>
              <a:rPr lang="ru-RU" b="1" i="1" dirty="0" smtClean="0"/>
              <a:t>привлечение родителей в коррекционно-педагогический процесс.</a:t>
            </a:r>
          </a:p>
          <a:p>
            <a:pPr lvl="0" algn="just">
              <a:buNone/>
            </a:pPr>
            <a:r>
              <a:rPr lang="ru-RU" dirty="0" smtClean="0"/>
              <a:t>		К реализации АОП в образовательной организации должны быть привлечены учителя-дефектологи, учителя-логопеды, педагоги- психологи.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3000"/>
            <a:ext cx="892971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Bookman Old Style" pitchFamily="18" charset="0"/>
                <a:cs typeface="Times New Roman" pitchFamily="18" charset="0"/>
              </a:rPr>
              <a:t>Адаптированная образовательная программа (АОП)</a:t>
            </a:r>
            <a:endParaRPr lang="ru-RU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49424"/>
            <a:ext cx="8401080" cy="432511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это образовательная программа, </a:t>
            </a:r>
            <a:r>
              <a:rPr lang="ru-RU" sz="2400" u="sng" dirty="0" smtClean="0"/>
              <a:t>адаптированная для обучения лиц с ограниченными возможностями здоровья</a:t>
            </a:r>
            <a:r>
              <a:rPr lang="ru-RU" sz="2400" dirty="0" smtClean="0"/>
              <a:t> с учетом особенностей их психофизического развития, индивидуальных возможностей и, при необходимости, обеспечивающая </a:t>
            </a:r>
            <a:r>
              <a:rPr lang="ru-RU" sz="2400" u="sng" dirty="0" smtClean="0"/>
              <a:t>коррекцию нарушений</a:t>
            </a:r>
            <a:r>
              <a:rPr lang="ru-RU" sz="2400" dirty="0" smtClean="0"/>
              <a:t> развития и </a:t>
            </a:r>
            <a:r>
              <a:rPr lang="ru-RU" sz="2400" u="sng" dirty="0" smtClean="0"/>
              <a:t>социальную адаптацию </a:t>
            </a:r>
            <a:r>
              <a:rPr lang="ru-RU" sz="2400" dirty="0" smtClean="0"/>
              <a:t>указанных лиц.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>
            <a:normAutofit/>
          </a:bodyPr>
          <a:lstStyle/>
          <a:p>
            <a:pPr lvl="0" algn="just"/>
            <a:r>
              <a:rPr lang="ru-RU" sz="2000" u="sng" dirty="0" smtClean="0"/>
              <a:t>АОП разрабатывается Школой самостоятельно  </a:t>
            </a:r>
            <a:r>
              <a:rPr lang="ru-RU" sz="2000" dirty="0" smtClean="0"/>
              <a:t>с учетом федеральных государственных образовательных стандартов общего образования по уровням образования и (или) федеральных государственных образовательных стандартов образования детей с ОВЗ* на </a:t>
            </a:r>
            <a:r>
              <a:rPr lang="ru-RU" sz="2000" u="sng" dirty="0" smtClean="0"/>
              <a:t>основании основной общеобразовательной программы и в соответствии с особыми образовательными потребностями лиц с ОВЗ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u="sng" dirty="0" smtClean="0"/>
              <a:t>Адаптация общеобразовательной программы </a:t>
            </a:r>
            <a:r>
              <a:rPr lang="ru-RU" sz="2000" dirty="0" smtClean="0"/>
              <a:t>осуществляется с </a:t>
            </a:r>
            <a:r>
              <a:rPr lang="ru-RU" sz="2000" u="sng" dirty="0" smtClean="0"/>
              <a:t>учетом рекомендаций </a:t>
            </a:r>
            <a:r>
              <a:rPr lang="ru-RU" sz="2000" u="sng" dirty="0" err="1" smtClean="0"/>
              <a:t>психолого-медико-педагогической</a:t>
            </a:r>
            <a:r>
              <a:rPr lang="ru-RU" sz="2000" u="sng" dirty="0" smtClean="0"/>
              <a:t> </a:t>
            </a:r>
            <a:r>
              <a:rPr lang="ru-RU" sz="2000" dirty="0" smtClean="0"/>
              <a:t>комиссии, индивидуальной программы реабилитации инвалида и включает следующие направления деятельности:</a:t>
            </a:r>
          </a:p>
          <a:p>
            <a:pPr algn="just"/>
            <a:r>
              <a:rPr lang="ru-RU" sz="2000" dirty="0" smtClean="0"/>
              <a:t>- анализ и подбор содержания;</a:t>
            </a:r>
          </a:p>
          <a:p>
            <a:pPr algn="just"/>
            <a:r>
              <a:rPr lang="ru-RU" sz="2000" dirty="0" smtClean="0"/>
              <a:t>- изменение структуры и временных рамок;</a:t>
            </a:r>
          </a:p>
          <a:p>
            <a:pPr algn="just"/>
            <a:r>
              <a:rPr lang="ru-RU" sz="2000" dirty="0" smtClean="0"/>
              <a:t>- использование разных форм, методов и приемов организации учебной деятельности.</a:t>
            </a:r>
          </a:p>
          <a:p>
            <a:pPr lvl="0" algn="just"/>
            <a:endParaRPr lang="ru-RU" sz="2000" dirty="0" smtClean="0"/>
          </a:p>
          <a:p>
            <a:pPr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man Old Style" pitchFamily="18" charset="0"/>
              </a:rPr>
              <a:t>Определение содержания АОП</a:t>
            </a:r>
            <a:r>
              <a:rPr lang="ru-RU" dirty="0" smtClean="0">
                <a:latin typeface="Bookman Old Style" pitchFamily="18" charset="0"/>
              </a:rPr>
              <a:t>. 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/>
          </a:bodyPr>
          <a:lstStyle/>
          <a:p>
            <a:pPr lvl="0" algn="just"/>
            <a:r>
              <a:rPr lang="ru-RU" sz="2400" dirty="0" smtClean="0"/>
              <a:t>Проектирование содержания АОП должно включать в себя содержательное наполнение </a:t>
            </a:r>
            <a:r>
              <a:rPr lang="ru-RU" sz="2400" i="1" u="sng" dirty="0" smtClean="0"/>
              <a:t>образовательного, коррекционного и воспитательного компонентов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 smtClean="0"/>
              <a:t>Содержательное наполнение каждого из компонентов зависит от его целевого назначения. </a:t>
            </a:r>
            <a:r>
              <a:rPr lang="ru-RU" sz="2400" b="1" dirty="0" smtClean="0"/>
              <a:t>Особое внимание </a:t>
            </a:r>
            <a:r>
              <a:rPr lang="ru-RU" sz="2400" dirty="0" smtClean="0"/>
              <a:t>при проектировании содержания АОП следует </a:t>
            </a:r>
            <a:r>
              <a:rPr lang="ru-RU" sz="2400" b="1" i="1" dirty="0" smtClean="0"/>
              <a:t>уделить описанию тех способов и приемов, посредством которых лица с ОВЗ будут осваивать содержание образования.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57150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200" b="1" dirty="0" smtClean="0">
                <a:latin typeface="Bookman Old Style" pitchFamily="18" charset="0"/>
              </a:rPr>
              <a:t>Планирование форм реализации АОП.</a:t>
            </a:r>
            <a:br>
              <a:rPr lang="ru-RU" sz="3200" b="1" dirty="0" smtClean="0">
                <a:latin typeface="Bookman Old Style" pitchFamily="18" charset="0"/>
              </a:rPr>
            </a:br>
            <a:endParaRPr lang="ru-RU" sz="3200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Реализация АОП может, осуществляется с использованием различных форм, в том числе с использованием </a:t>
            </a:r>
            <a:r>
              <a:rPr lang="ru-RU" sz="2400" b="1" i="1" dirty="0" smtClean="0"/>
              <a:t>дистанционных технологий и электронного обучения</a:t>
            </a:r>
            <a:r>
              <a:rPr lang="ru-RU" sz="2400" dirty="0" smtClean="0"/>
              <a:t>.</a:t>
            </a:r>
          </a:p>
          <a:p>
            <a:pPr lvl="0" algn="just"/>
            <a:r>
              <a:rPr lang="ru-RU" sz="2400" dirty="0" smtClean="0"/>
              <a:t>Планирование участия в реализации АОП различных специалистов (воспитателей, психолога, социального педагога, педагога дополнительного образования и др.). Особое внимание следует обратить на возможность включения в реализацию АОП </a:t>
            </a:r>
            <a:r>
              <a:rPr lang="ru-RU" sz="2400" b="1" i="1" dirty="0" smtClean="0"/>
              <a:t>родителей</a:t>
            </a:r>
            <a:r>
              <a:rPr lang="ru-RU" sz="2400" dirty="0" smtClean="0"/>
              <a:t> (законных представителей) обучающегося с ОВЗ, или группы обучающихся с ОВЗ со схожими нарушениями развития.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Bookman Old Style" pitchFamily="18" charset="0"/>
              </a:rPr>
              <a:t>Определение форм и критериев мониторинга результатов освоения адаптированной образовательной программы.</a:t>
            </a:r>
            <a:r>
              <a:rPr lang="ru-RU" sz="2400" dirty="0" smtClean="0">
                <a:latin typeface="Bookman Old Style" pitchFamily="18" charset="0"/>
              </a:rPr>
              <a:t/>
            </a:r>
            <a:br>
              <a:rPr lang="ru-RU" sz="2400" dirty="0" smtClean="0">
                <a:latin typeface="Bookman Old Style" pitchFamily="18" charset="0"/>
              </a:rPr>
            </a:b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Следует предусмотреть </a:t>
            </a:r>
            <a:r>
              <a:rPr lang="ru-RU" b="1" i="1" dirty="0" smtClean="0"/>
              <a:t>критерии промежуточной и итоговой оценки результативности освоения АОП</a:t>
            </a:r>
            <a:r>
              <a:rPr lang="ru-RU" dirty="0" smtClean="0"/>
              <a:t>.</a:t>
            </a:r>
          </a:p>
          <a:p>
            <a:pPr lvl="0" algn="just"/>
            <a:r>
              <a:rPr lang="ru-RU" dirty="0" smtClean="0"/>
              <a:t>При решении вопроса о </a:t>
            </a:r>
            <a:r>
              <a:rPr lang="ru-RU" b="1" i="1" dirty="0" smtClean="0"/>
              <a:t>переводе обучающегося с ОВЗ как не прошедшего промежуточную аттестацию </a:t>
            </a:r>
            <a:r>
              <a:rPr lang="ru-RU" dirty="0" smtClean="0"/>
              <a:t>необходимо руководствоваться;</a:t>
            </a:r>
          </a:p>
          <a:p>
            <a:pPr algn="just"/>
            <a:r>
              <a:rPr lang="ru-RU" dirty="0" smtClean="0"/>
              <a:t>пунктом 20 Приказом Министерства образования и науки РФ от 30.08.2013 №1015 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образования;</a:t>
            </a:r>
          </a:p>
          <a:p>
            <a:pPr algn="just"/>
            <a:r>
              <a:rPr lang="ru-RU" dirty="0" smtClean="0"/>
              <a:t>пунктом 9 статьи 58 Федерального закона «Об Образовании в Российской Федерации» от 29.12.2012 №273-Ф3,</a:t>
            </a:r>
          </a:p>
          <a:p>
            <a:pPr lvl="0" algn="just"/>
            <a:r>
              <a:rPr lang="ru-RU" b="1" i="1" dirty="0" smtClean="0"/>
              <a:t>Решение о переводе обучающегося с ОВЗ на АОП принимается на основании рекомендаций </a:t>
            </a:r>
            <a:r>
              <a:rPr lang="ru-RU" b="1" i="1" dirty="0" err="1" smtClean="0"/>
              <a:t>психолого-медико-педагогической</a:t>
            </a:r>
            <a:r>
              <a:rPr lang="ru-RU" b="1" i="1" dirty="0" smtClean="0"/>
              <a:t> комиссии и при согласии письменном заявлении родителей (законных представителей).</a:t>
            </a:r>
          </a:p>
          <a:p>
            <a:pPr algn="just"/>
            <a:r>
              <a:rPr lang="ru-RU" b="1" dirty="0" smtClean="0"/>
              <a:t>Педагогический совет </a:t>
            </a:r>
            <a:r>
              <a:rPr lang="ru-RU" dirty="0" smtClean="0"/>
              <a:t>общеобразовательного учреждения </a:t>
            </a:r>
            <a:r>
              <a:rPr lang="ru-RU" b="1" dirty="0" smtClean="0"/>
              <a:t>ежегодно утверждает АОП </a:t>
            </a:r>
            <a:r>
              <a:rPr lang="ru-RU" dirty="0" smtClean="0"/>
              <a:t>для обучающихся с ОВЗ и (или) группы обучающихся с ОВЗ.</a:t>
            </a:r>
          </a:p>
          <a:p>
            <a:pPr lvl="0" algn="just"/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b="1" dirty="0" smtClean="0">
                <a:latin typeface="Bookman Old Style" pitchFamily="18" charset="0"/>
              </a:rPr>
              <a:t>Компонентный состав структуры АОП для обучающегося с ОВЗ:</a:t>
            </a:r>
            <a:r>
              <a:rPr lang="ru-RU" sz="2800" b="1" dirty="0" smtClean="0">
                <a:latin typeface="Bookman Old Style" pitchFamily="18" charset="0"/>
              </a:rPr>
              <a:t/>
            </a:r>
            <a:br>
              <a:rPr lang="ru-RU" sz="2800" b="1" dirty="0" smtClean="0">
                <a:latin typeface="Bookman Old Style" pitchFamily="18" charset="0"/>
              </a:rPr>
            </a:b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/>
              <a:t>Титульный лист;</a:t>
            </a:r>
          </a:p>
          <a:p>
            <a:pPr lvl="0" algn="just"/>
            <a:r>
              <a:rPr lang="ru-RU" dirty="0" smtClean="0"/>
              <a:t>Пояснительная записка, в которой излагается </a:t>
            </a:r>
            <a:r>
              <a:rPr lang="ru-RU" i="1" u="sng" dirty="0" smtClean="0"/>
              <a:t>краткая </a:t>
            </a:r>
            <a:r>
              <a:rPr lang="ru-RU" i="1" u="sng" dirty="0" err="1" smtClean="0"/>
              <a:t>психолого­педагогическая</a:t>
            </a:r>
            <a:r>
              <a:rPr lang="ru-RU" i="1" u="sng" dirty="0" smtClean="0"/>
              <a:t> характеристика лиц с ОВЗ,</a:t>
            </a:r>
            <a:r>
              <a:rPr lang="ru-RU" dirty="0" smtClean="0"/>
              <a:t> с описанием особенностей их психофизического развития. На основе данных </a:t>
            </a:r>
            <a:r>
              <a:rPr lang="ru-RU" dirty="0" smtClean="0"/>
              <a:t>психолого-педагогической </a:t>
            </a:r>
            <a:r>
              <a:rPr lang="ru-RU" dirty="0" smtClean="0"/>
              <a:t>диагностики </a:t>
            </a:r>
            <a:r>
              <a:rPr lang="ru-RU" i="1" u="sng" dirty="0" smtClean="0"/>
              <a:t>формулируется цель и задачи </a:t>
            </a:r>
            <a:r>
              <a:rPr lang="ru-RU" dirty="0" smtClean="0"/>
              <a:t>обучения по предмету или предметам на текущий период.</a:t>
            </a:r>
          </a:p>
          <a:p>
            <a:pPr algn="just"/>
            <a:r>
              <a:rPr lang="ru-RU" dirty="0" smtClean="0"/>
              <a:t>В пояснительной записке </a:t>
            </a:r>
            <a:r>
              <a:rPr lang="ru-RU" i="1" u="sng" dirty="0" smtClean="0"/>
              <a:t>обязательно следует указать примерные программы,</a:t>
            </a:r>
            <a:r>
              <a:rPr lang="ru-RU" dirty="0" smtClean="0"/>
              <a:t> на основе которых подготовлена АОП, а также </a:t>
            </a:r>
            <a:r>
              <a:rPr lang="ru-RU" i="1" u="sng" dirty="0" smtClean="0"/>
              <a:t>обосновать варьирование, если имеет место перераспределение количества часов</a:t>
            </a:r>
            <a:r>
              <a:rPr lang="ru-RU" dirty="0" smtClean="0"/>
              <a:t>, отводимых на изучение определенных разделов и тем, изменение последовательности изучения тем и др.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00132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Bookman Old Style" pitchFamily="18" charset="0"/>
              </a:rPr>
              <a:t>Содержание программы</a:t>
            </a:r>
            <a:r>
              <a:rPr lang="ru-RU" dirty="0" smtClean="0">
                <a:latin typeface="Bookman Old Style" pitchFamily="18" charset="0"/>
              </a:rPr>
              <a:t>. 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dirty="0" smtClean="0"/>
              <a:t>Компонент структуры АОП, раскрывающий ее содержание по трем блокам: </a:t>
            </a:r>
            <a:r>
              <a:rPr lang="ru-RU" b="1" i="1" dirty="0" smtClean="0"/>
              <a:t>образовательный, коррекционный и воспитательный. </a:t>
            </a:r>
            <a:r>
              <a:rPr lang="ru-RU" dirty="0" smtClean="0"/>
              <a:t>Проектирование каждого из трех блоков должно идти с учетом развития </a:t>
            </a:r>
            <a:r>
              <a:rPr lang="ru-RU" b="1" i="1" dirty="0" smtClean="0"/>
              <a:t>предметных, метапредметных и личностных результатов </a:t>
            </a:r>
            <a:r>
              <a:rPr lang="ru-RU" dirty="0" smtClean="0"/>
              <a:t>освоения обучающимися АОП</a:t>
            </a:r>
          </a:p>
          <a:p>
            <a:pPr algn="just"/>
            <a:r>
              <a:rPr lang="ru-RU" b="1" i="1" dirty="0" smtClean="0"/>
              <a:t>образовательный компонент АОП </a:t>
            </a:r>
            <a:r>
              <a:rPr lang="ru-RU" dirty="0" smtClean="0"/>
              <a:t>раскрывается содержание образования по годам обучения, ожидаемые результаты предметных достижений, формы оценивания предметных достижений обучающихся с ОВЗ;</a:t>
            </a:r>
          </a:p>
          <a:p>
            <a:pPr algn="just"/>
            <a:r>
              <a:rPr lang="ru-RU" b="1" i="1" dirty="0" smtClean="0"/>
              <a:t>коррекционный компонент,</a:t>
            </a:r>
            <a:r>
              <a:rPr lang="ru-RU" dirty="0" smtClean="0"/>
              <a:t> излагает направления коррекционной работы с обучающимся (обучающимися), ее приемы, методы и формы. В коррекционном блоке должна быть предусмотрена деятельность учителя-дефектолога, учителя-логопеда, педагога-психолога.</a:t>
            </a:r>
          </a:p>
          <a:p>
            <a:pPr algn="just"/>
            <a:r>
              <a:rPr lang="ru-RU" b="1" i="1" dirty="0" smtClean="0"/>
              <a:t>воспитательный компонент</a:t>
            </a:r>
            <a:r>
              <a:rPr lang="ru-RU" dirty="0" smtClean="0"/>
              <a:t> содержит описание приемов, методов и форм работы, реализуемых в урочное и внеурочное время.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92869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b="1" dirty="0" smtClean="0">
                <a:latin typeface="Bookman Old Style" pitchFamily="18" charset="0"/>
              </a:rPr>
              <a:t>Основные требования к результатам реализации АОП.</a:t>
            </a:r>
            <a:r>
              <a:rPr lang="ru-RU" sz="2800" b="1" dirty="0" smtClean="0">
                <a:latin typeface="Bookman Old Style" pitchFamily="18" charset="0"/>
              </a:rPr>
              <a:t/>
            </a:r>
            <a:br>
              <a:rPr lang="ru-RU" sz="2800" b="1" dirty="0" smtClean="0">
                <a:latin typeface="Bookman Old Style" pitchFamily="18" charset="0"/>
              </a:rPr>
            </a:b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 данном разделе АОП следует </a:t>
            </a:r>
            <a:r>
              <a:rPr lang="ru-RU" b="1" i="1" dirty="0" smtClean="0"/>
              <a:t>соотнести цель и задачи </a:t>
            </a:r>
            <a:r>
              <a:rPr lang="ru-RU" dirty="0" smtClean="0"/>
              <a:t>Программы с ее планируемыми результатами, а также конкретно </a:t>
            </a:r>
            <a:r>
              <a:rPr lang="ru-RU" b="1" i="1" dirty="0" smtClean="0"/>
              <a:t>сформулировать результаты реализации программы на уровне динамики показателей психического и психологического развития обучающегося </a:t>
            </a:r>
            <a:r>
              <a:rPr lang="ru-RU" dirty="0" smtClean="0"/>
              <a:t>(обучающихся) и уровне сформированности ключевых компетенций. Эти требования являются основой для осуществления промежуточной и итоговой оценки результативности АОП. Требования к результатам реализации Программы можно не выделять в особый раздел, а проектировать их параллельно с описанием содержания Программы в рамках обозначенных выше компонентов.</a:t>
            </a:r>
          </a:p>
          <a:p>
            <a:pPr lvl="0" algn="just"/>
            <a:r>
              <a:rPr lang="ru-RU" b="1" i="1" dirty="0" smtClean="0"/>
              <a:t>Система контрольно-измерительных материалов включает в себя тестовые материалы, тексты контрольных работ, вопросы для промежуточной и итоговой аттестации, включает критерии оценки проверочных работ.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</TotalTime>
  <Words>835</Words>
  <Application>Microsoft Office PowerPoint</Application>
  <PresentationFormat>Экран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Порядок разработки адаптированных образовательных программ</vt:lpstr>
      <vt:lpstr>Адаптированная образовательная программа (АОП)</vt:lpstr>
      <vt:lpstr>Слайд 3</vt:lpstr>
      <vt:lpstr>Определение содержания АОП. </vt:lpstr>
      <vt:lpstr>Планирование форм реализации АОП. </vt:lpstr>
      <vt:lpstr>Определение форм и критериев мониторинга результатов освоения адаптированной образовательной программы. </vt:lpstr>
      <vt:lpstr>Компонентный состав структуры АОП для обучающегося с ОВЗ: </vt:lpstr>
      <vt:lpstr>Содержание программы. </vt:lpstr>
      <vt:lpstr>Основные требования к результатам реализации АОП. </vt:lpstr>
      <vt:lpstr>При реализация АОП необходимо создавать условия: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разработки адаптированных образовательных программ</dc:title>
  <dc:creator>Admin</dc:creator>
  <cp:lastModifiedBy>Евгения</cp:lastModifiedBy>
  <cp:revision>9</cp:revision>
  <dcterms:created xsi:type="dcterms:W3CDTF">2014-01-26T09:39:59Z</dcterms:created>
  <dcterms:modified xsi:type="dcterms:W3CDTF">2014-01-27T03:31:27Z</dcterms:modified>
</cp:coreProperties>
</file>